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60" r:id="rId3"/>
    <p:sldId id="258" r:id="rId4"/>
    <p:sldId id="33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38" r:id="rId25"/>
    <p:sldId id="33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37" r:id="rId73"/>
    <p:sldId id="334" r:id="rId74"/>
    <p:sldId id="329" r:id="rId75"/>
    <p:sldId id="331" r:id="rId76"/>
    <p:sldId id="336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660"/>
  </p:normalViewPr>
  <p:slideViewPr>
    <p:cSldViewPr>
      <p:cViewPr varScale="1">
        <p:scale>
          <a:sx n="59" d="100"/>
          <a:sy n="59" d="100"/>
        </p:scale>
        <p:origin x="78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8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18F92-34EE-46E8-B267-7E1373A29B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8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F67E-D752-4C59-9CB5-C23EB180BB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92375"/>
            <a:ext cx="64817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284538"/>
            <a:ext cx="64817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2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0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2924175"/>
            <a:ext cx="4168775" cy="649288"/>
          </a:xfrm>
          <a:noFill/>
        </p:spPr>
        <p:txBody>
          <a:bodyPr/>
          <a:lstStyle/>
          <a:p>
            <a:r>
              <a:rPr lang="en-US" altLang="en-US" sz="2800" dirty="0" smtClean="0">
                <a:latin typeface="Tahoma" charset="0"/>
              </a:rPr>
              <a:t>Thinking Critically and Creatively</a:t>
            </a:r>
            <a:endParaRPr lang="uk-UA" altLang="en-US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14750"/>
            <a:ext cx="33845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Chapter 11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Common Belief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Just because it is common belief does not make it true</a:t>
            </a:r>
          </a:p>
          <a:p>
            <a:pPr>
              <a:defRPr/>
            </a:pPr>
            <a:r>
              <a:rPr lang="en-US" dirty="0" smtClean="0"/>
              <a:t>Example: At one time people believed that the world was flat.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84503"/>
              </p:ext>
            </p:extLst>
          </p:nvPr>
        </p:nvGraphicFramePr>
        <p:xfrm>
          <a:off x="6367182" y="4114800"/>
          <a:ext cx="2748243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Clip" r:id="rId3" imgW="1890979" imgH="1860804" progId="MS_ClipArt_Gallery.2">
                  <p:embed/>
                </p:oleObj>
              </mc:Choice>
              <mc:Fallback>
                <p:oleObj name="Clip" r:id="rId3" imgW="1890979" imgH="18608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182" y="4114800"/>
                        <a:ext cx="2748243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Common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everyone does it, it must be OK</a:t>
            </a:r>
          </a:p>
          <a:p>
            <a:pPr>
              <a:defRPr/>
            </a:pPr>
            <a:r>
              <a:rPr lang="en-US" dirty="0" smtClean="0"/>
              <a:t>Example: It’s OK to cheat on your taxes.  Everyone else does.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828800" y="3429000"/>
          <a:ext cx="3833813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7" name="Clip" r:id="rId3" imgW="4579545" imgH="3574610" progId="MS_ClipArt_Gallery.2">
                  <p:embed/>
                </p:oleObj>
              </mc:Choice>
              <mc:Fallback>
                <p:oleObj name="Clip" r:id="rId3" imgW="4579545" imgH="357461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3833813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Tradition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We’ve always done it that way.</a:t>
            </a:r>
          </a:p>
          <a:p>
            <a:pPr>
              <a:defRPr/>
            </a:pPr>
            <a:r>
              <a:rPr lang="en-US" dirty="0" smtClean="0"/>
              <a:t>Example:  Some jobs are only for men and others only for women.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76155"/>
              </p:ext>
            </p:extLst>
          </p:nvPr>
        </p:nvGraphicFramePr>
        <p:xfrm>
          <a:off x="5924550" y="4267200"/>
          <a:ext cx="3200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2" name="Clip" r:id="rId3" imgW="1794967" imgH="1422806" progId="MS_ClipArt_Gallery.2">
                  <p:embed/>
                </p:oleObj>
              </mc:Choice>
              <mc:Fallback>
                <p:oleObj name="Clip" r:id="rId3" imgW="1794967" imgH="142280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267200"/>
                        <a:ext cx="3200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Two Wrongs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 is OK to do something wrong because other people do it.</a:t>
            </a:r>
          </a:p>
          <a:p>
            <a:pPr>
              <a:defRPr/>
            </a:pPr>
            <a:r>
              <a:rPr lang="en-US" dirty="0" smtClean="0"/>
              <a:t>Example: Someone cuts you off on the freeway so you pull in front and cut them off.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475846"/>
              </p:ext>
            </p:extLst>
          </p:nvPr>
        </p:nvGraphicFramePr>
        <p:xfrm>
          <a:off x="4572000" y="4117975"/>
          <a:ext cx="441960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5" name="Clip" r:id="rId3" imgW="2117002" imgH="1312752" progId="MS_ClipArt_Gallery.2">
                  <p:embed/>
                </p:oleObj>
              </mc:Choice>
              <mc:Fallback>
                <p:oleObj name="Clip" r:id="rId3" imgW="2117002" imgH="13127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7975"/>
                        <a:ext cx="441960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Slippery Slope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Dire consequences</a:t>
            </a:r>
          </a:p>
          <a:p>
            <a:pPr>
              <a:defRPr/>
            </a:pPr>
            <a:r>
              <a:rPr lang="en-US" dirty="0" smtClean="0"/>
              <a:t>Example: If you fail this class, you are a failure for life.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02554"/>
              </p:ext>
            </p:extLst>
          </p:nvPr>
        </p:nvGraphicFramePr>
        <p:xfrm>
          <a:off x="6011862" y="3581400"/>
          <a:ext cx="3113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0" name="Clip" r:id="rId3" imgW="878738" imgH="925373" progId="MS_ClipArt_Gallery.2">
                  <p:embed/>
                </p:oleObj>
              </mc:Choice>
              <mc:Fallback>
                <p:oleObj name="Clip" r:id="rId3" imgW="878738" imgH="92537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2" y="3581400"/>
                        <a:ext cx="3113088" cy="3276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Wishful Thinking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extremely positive outcome is proposed to distract from logic.</a:t>
            </a:r>
          </a:p>
          <a:p>
            <a:pPr>
              <a:defRPr/>
            </a:pPr>
            <a:r>
              <a:rPr lang="en-US" dirty="0" smtClean="0"/>
              <a:t>Example: Get rich quick schemes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4537"/>
              </p:ext>
            </p:extLst>
          </p:nvPr>
        </p:nvGraphicFramePr>
        <p:xfrm>
          <a:off x="6646862" y="4449762"/>
          <a:ext cx="24876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4" name="Clip" r:id="rId3" imgW="4579545" imgH="4434689" progId="MS_ClipArt_Gallery.2">
                  <p:embed/>
                </p:oleObj>
              </mc:Choice>
              <mc:Fallback>
                <p:oleObj name="Clip" r:id="rId3" imgW="4579545" imgH="443468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4449762"/>
                        <a:ext cx="248761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Fear or Scare Tactics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Emotions interfere with rational thinking.</a:t>
            </a:r>
          </a:p>
          <a:p>
            <a:pPr>
              <a:defRPr/>
            </a:pPr>
            <a:r>
              <a:rPr lang="en-US" dirty="0" smtClean="0"/>
              <a:t>Example: Political advertisements that describe dire consequences 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68350"/>
              </p:ext>
            </p:extLst>
          </p:nvPr>
        </p:nvGraphicFramePr>
        <p:xfrm>
          <a:off x="6086475" y="3873500"/>
          <a:ext cx="30480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8" name="Clip" r:id="rId3" imgW="1808683" imgH="1771193" progId="MS_ClipArt_Gallery.2">
                  <p:embed/>
                </p:oleObj>
              </mc:Choice>
              <mc:Fallback>
                <p:oleObj name="Clip" r:id="rId3" imgW="1808683" imgH="177119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873500"/>
                        <a:ext cx="30480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Pity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Again, emotions replace logic.</a:t>
            </a:r>
          </a:p>
          <a:p>
            <a:pPr>
              <a:defRPr/>
            </a:pPr>
            <a:r>
              <a:rPr lang="en-US" dirty="0" smtClean="0"/>
              <a:t>Example: Sob story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20251"/>
              </p:ext>
            </p:extLst>
          </p:nvPr>
        </p:nvGraphicFramePr>
        <p:xfrm>
          <a:off x="6477000" y="4287837"/>
          <a:ext cx="26670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2" name="Clip" r:id="rId3" imgW="918972" imgH="885139" progId="MS_ClipArt_Gallery.2">
                  <p:embed/>
                </p:oleObj>
              </mc:Choice>
              <mc:Fallback>
                <p:oleObj name="Clip" r:id="rId3" imgW="918972" imgH="885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87837"/>
                        <a:ext cx="2667000" cy="2570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Loyalty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Group behavior, right or wrong</a:t>
            </a:r>
          </a:p>
          <a:p>
            <a:pPr>
              <a:defRPr/>
            </a:pPr>
            <a:r>
              <a:rPr lang="en-US" dirty="0" smtClean="0"/>
              <a:t>Example: Voting for the candidate who appears most popular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25927"/>
              </p:ext>
            </p:extLst>
          </p:nvPr>
        </p:nvGraphicFramePr>
        <p:xfrm>
          <a:off x="5895975" y="3590925"/>
          <a:ext cx="32480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6" name="Clip" r:id="rId3" imgW="1768450" imgH="1783994" progId="MS_ClipArt_Gallery.2">
                  <p:embed/>
                </p:oleObj>
              </mc:Choice>
              <mc:Fallback>
                <p:oleObj name="Clip" r:id="rId3" imgW="1768450" imgH="178399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590925"/>
                        <a:ext cx="32480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Prejudice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stereotype in which all members of a group are judged to be the same</a:t>
            </a:r>
          </a:p>
          <a:p>
            <a:pPr>
              <a:defRPr/>
            </a:pPr>
            <a:r>
              <a:rPr lang="en-US" dirty="0" smtClean="0"/>
              <a:t>Example: racial prejudices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“The function of education is to teach one to think intensively and to think critically.  Intelligence plus character—that is the goal of true education.”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		</a:t>
            </a:r>
            <a:r>
              <a:rPr lang="en-US" sz="2800" dirty="0" smtClean="0"/>
              <a:t>Martin Luther King, Jr.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Vanity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Making compliments</a:t>
            </a:r>
          </a:p>
          <a:p>
            <a:pPr>
              <a:defRPr/>
            </a:pPr>
            <a:r>
              <a:rPr lang="en-US" dirty="0" smtClean="0"/>
              <a:t>Example: “Apple polishing”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29732"/>
              </p:ext>
            </p:extLst>
          </p:nvPr>
        </p:nvGraphicFramePr>
        <p:xfrm>
          <a:off x="5775325" y="3390900"/>
          <a:ext cx="33496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0" name="Clip" r:id="rId3" imgW="1773022" imgH="1815998" progId="MS_ClipArt_Gallery.2">
                  <p:embed/>
                </p:oleObj>
              </mc:Choice>
              <mc:Fallback>
                <p:oleObj name="Clip" r:id="rId3" imgW="1773022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90900"/>
                        <a:ext cx="33496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Post Hoc Reasoning or False </a:t>
            </a:r>
            <a:br>
              <a:rPr lang="en-US" smtClean="0"/>
            </a:br>
            <a:r>
              <a:rPr lang="en-US" smtClean="0"/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Cause and effect are not related.</a:t>
            </a:r>
          </a:p>
          <a:p>
            <a:pPr>
              <a:defRPr/>
            </a:pPr>
            <a:r>
              <a:rPr lang="en-US" dirty="0" smtClean="0"/>
              <a:t>Example: Superstitions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Straw Men or Women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Create an image of someone else, like a scarecrow, to discredit the person.</a:t>
            </a:r>
          </a:p>
          <a:p>
            <a:pPr>
              <a:defRPr/>
            </a:pPr>
            <a:r>
              <a:rPr lang="en-US" dirty="0" smtClean="0"/>
              <a:t>Example: Political speeches which</a:t>
            </a:r>
            <a:br>
              <a:rPr lang="en-US" dirty="0" smtClean="0"/>
            </a:br>
            <a:r>
              <a:rPr lang="en-US" dirty="0" smtClean="0"/>
              <a:t>paint the opponent in an unfavorable</a:t>
            </a:r>
            <a:br>
              <a:rPr lang="en-US" dirty="0" smtClean="0"/>
            </a:br>
            <a:r>
              <a:rPr lang="en-US" dirty="0" smtClean="0"/>
              <a:t>light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14059"/>
              </p:ext>
            </p:extLst>
          </p:nvPr>
        </p:nvGraphicFramePr>
        <p:xfrm>
          <a:off x="6739384" y="3124200"/>
          <a:ext cx="241414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3" name="Clip" r:id="rId3" imgW="1178662" imgH="1820570" progId="MS_ClipArt_Gallery.2">
                  <p:embed/>
                </p:oleObj>
              </mc:Choice>
              <mc:Fallback>
                <p:oleObj name="Clip" r:id="rId3" imgW="1178662" imgH="182057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384" y="3124200"/>
                        <a:ext cx="2414141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Cult Behavior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Beliefs for which hard evidence is lacking</a:t>
            </a:r>
          </a:p>
          <a:p>
            <a:pPr>
              <a:defRPr/>
            </a:pPr>
            <a:r>
              <a:rPr lang="en-US" dirty="0" smtClean="0"/>
              <a:t>Example: Cults such as Heaven’s Gate</a:t>
            </a:r>
          </a:p>
          <a:p>
            <a:pPr>
              <a:defRPr/>
            </a:pPr>
            <a:r>
              <a:rPr lang="en-US" dirty="0" smtClean="0"/>
              <a:t>The opposite of critical thinking</a:t>
            </a:r>
          </a:p>
          <a:p>
            <a:pPr>
              <a:defRPr/>
            </a:pPr>
            <a:r>
              <a:rPr lang="en-US" dirty="0" smtClean="0"/>
              <a:t>Blindly following a charismatic leader</a:t>
            </a:r>
          </a:p>
          <a:p>
            <a:pPr>
              <a:defRPr/>
            </a:pPr>
            <a:r>
              <a:rPr lang="en-US" dirty="0" smtClean="0"/>
              <a:t>Belonging to a group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050"/>
            <a:ext cx="6553200" cy="30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Albertus Medium" panose="020E0602030304020304" pitchFamily="34" charset="0"/>
              </a:rPr>
              <a:t>Critical Thinking out of the </a:t>
            </a:r>
            <a:r>
              <a:rPr lang="en-US" altLang="en-US" dirty="0" smtClean="0">
                <a:latin typeface="Albertus Medium" panose="020E0602030304020304" pitchFamily="34" charset="0"/>
              </a:rPr>
              <a:t>Box</a:t>
            </a:r>
            <a:endParaRPr lang="en-US" altLang="en-US" dirty="0">
              <a:latin typeface="Albertus Medium" panose="020E06020303040203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09" y="1934189"/>
            <a:ext cx="8782439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   In the following line of letters, cross out six letters so that the remaining letters, without altering their sequence, will spell a familiar English word</a:t>
            </a:r>
            <a:r>
              <a:rPr lang="en-US" altLang="en-US" dirty="0" smtClean="0">
                <a:latin typeface="Century Gothic" panose="020B0502020202020204" pitchFamily="34" charset="0"/>
              </a:rPr>
              <a:t>.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950" dirty="0">
                <a:latin typeface="Century Gothic" panose="020B0502020202020204" pitchFamily="34" charset="0"/>
              </a:rPr>
              <a:t>   </a:t>
            </a:r>
            <a:r>
              <a:rPr lang="en-US" altLang="en-US" sz="6600" dirty="0">
                <a:latin typeface="Century Gothic" panose="020B0502020202020204" pitchFamily="34" charset="0"/>
              </a:rPr>
              <a:t>BSAINXLEATNTEARS</a:t>
            </a:r>
            <a:endParaRPr lang="en-US" alt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9" y="5328661"/>
            <a:ext cx="1188791" cy="101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19" y="1781175"/>
            <a:ext cx="9034366" cy="5076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What letter is missing?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Does it go on the top or bottom line?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Why</a:t>
            </a:r>
            <a:r>
              <a:rPr lang="en-US" altLang="en-US" sz="2400" b="1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?</a:t>
            </a:r>
            <a:endParaRPr lang="en-US" altLang="en-US" sz="2400" dirty="0" smtClean="0"/>
          </a:p>
          <a:p>
            <a:pPr algn="ctr" eaLnBrk="1" hangingPunct="1">
              <a:buFontTx/>
              <a:buNone/>
            </a:pPr>
            <a:r>
              <a:rPr lang="en-US" altLang="en-US" sz="3000" u="sng" dirty="0"/>
              <a:t> </a:t>
            </a:r>
            <a:r>
              <a:rPr lang="en-US" altLang="en-US" sz="4000" u="sng" dirty="0"/>
              <a:t>A      EF       HI    KLMN  T    V WXY 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BCD      G      J   OPQ    RS         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" y="4660239"/>
            <a:ext cx="1708667" cy="113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Critical Thinking Over the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Beware of appearances.</a:t>
            </a:r>
          </a:p>
          <a:p>
            <a:pPr>
              <a:defRPr/>
            </a:pPr>
            <a:r>
              <a:rPr lang="en-US" dirty="0" smtClean="0"/>
              <a:t>What is the source?</a:t>
            </a:r>
          </a:p>
          <a:p>
            <a:pPr>
              <a:defRPr/>
            </a:pPr>
            <a:r>
              <a:rPr lang="en-US" dirty="0" smtClean="0"/>
              <a:t>Why was the information posted?</a:t>
            </a:r>
          </a:p>
          <a:p>
            <a:pPr>
              <a:defRPr/>
            </a:pPr>
            <a:r>
              <a:rPr lang="en-US" dirty="0" smtClean="0"/>
              <a:t>What is the date of the Web site?</a:t>
            </a:r>
          </a:p>
          <a:p>
            <a:pPr>
              <a:defRPr/>
            </a:pPr>
            <a:r>
              <a:rPr lang="en-US" dirty="0" smtClean="0"/>
              <a:t>Can the information be verified elsewhere?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90874"/>
              </p:ext>
            </p:extLst>
          </p:nvPr>
        </p:nvGraphicFramePr>
        <p:xfrm>
          <a:off x="6324600" y="1447800"/>
          <a:ext cx="22098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Clip" r:id="rId3" imgW="1931406" imgH="1647731" progId="MS_ClipArt_Gallery.2">
                  <p:embed/>
                </p:oleObj>
              </mc:Choice>
              <mc:Fallback>
                <p:oleObj name="Clip" r:id="rId3" imgW="1931406" imgH="164773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47800"/>
                        <a:ext cx="22098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Beware of Scams	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It’s too good to be true.</a:t>
            </a:r>
          </a:p>
          <a:p>
            <a:pPr>
              <a:defRPr/>
            </a:pPr>
            <a:r>
              <a:rPr lang="en-US" dirty="0" smtClean="0"/>
              <a:t>There is a rush to make a decision.</a:t>
            </a:r>
          </a:p>
          <a:p>
            <a:pPr>
              <a:defRPr/>
            </a:pPr>
            <a:r>
              <a:rPr lang="en-US" dirty="0" smtClean="0"/>
              <a:t>You have to pay money or give your credit card number. </a:t>
            </a:r>
          </a:p>
          <a:p>
            <a:pPr>
              <a:defRPr/>
            </a:pPr>
            <a:r>
              <a:rPr lang="en-US" dirty="0" smtClean="0"/>
              <a:t>High pressure, time limits</a:t>
            </a:r>
          </a:p>
          <a:p>
            <a:pPr>
              <a:defRPr/>
            </a:pPr>
            <a:r>
              <a:rPr lang="en-US" dirty="0" smtClean="0"/>
              <a:t>Prizes and big promises</a:t>
            </a:r>
          </a:p>
          <a:p>
            <a:pPr>
              <a:defRPr/>
            </a:pPr>
            <a:r>
              <a:rPr lang="en-US" dirty="0" smtClean="0"/>
              <a:t>The word “free”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Become a Critical Thinker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88984"/>
              </p:ext>
            </p:extLst>
          </p:nvPr>
        </p:nvGraphicFramePr>
        <p:xfrm>
          <a:off x="2667000" y="20574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2" name="Clip" r:id="rId3" imgW="1678838" imgH="1866290" progId="MS_ClipArt_Gallery.2">
                  <p:embed/>
                </p:oleObj>
              </mc:Choice>
              <mc:Fallback>
                <p:oleObj name="Clip" r:id="rId3" imgW="1678838" imgH="18662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Universal Standards to Assure Quality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Clarity</a:t>
            </a:r>
          </a:p>
          <a:p>
            <a:pPr>
              <a:defRPr/>
            </a:pPr>
            <a:r>
              <a:rPr lang="en-US" dirty="0" smtClean="0"/>
              <a:t>Accuracy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>
              <a:defRPr/>
            </a:pPr>
            <a:r>
              <a:rPr lang="en-US" dirty="0" smtClean="0"/>
              <a:t>Relevance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Depth</a:t>
            </a:r>
          </a:p>
          <a:p>
            <a:pPr>
              <a:defRPr/>
            </a:pPr>
            <a:r>
              <a:rPr lang="en-US" dirty="0" smtClean="0"/>
              <a:t>Breadth</a:t>
            </a:r>
          </a:p>
          <a:p>
            <a:pPr>
              <a:defRPr/>
            </a:pPr>
            <a:r>
              <a:rPr lang="en-US" dirty="0" smtClean="0"/>
              <a:t>Logic</a:t>
            </a:r>
          </a:p>
          <a:p>
            <a:pPr>
              <a:defRPr/>
            </a:pPr>
            <a:r>
              <a:rPr lang="en-US" dirty="0" smtClean="0"/>
              <a:t>Fairness</a:t>
            </a:r>
          </a:p>
          <a:p>
            <a:pPr>
              <a:defRPr/>
            </a:pPr>
            <a:endParaRPr lang="en-US" dirty="0" smtClean="0"/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6769100" cy="508000"/>
          </a:xfrm>
        </p:spPr>
        <p:txBody>
          <a:bodyPr/>
          <a:lstStyle/>
          <a:p>
            <a:r>
              <a:rPr lang="en-US" dirty="0"/>
              <a:t>Critical thinking is needed to solve the complex problems in the world today.</a:t>
            </a:r>
            <a:endParaRPr lang="en-US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Views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724400" y="4648200"/>
            <a:ext cx="5334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5" y="3048000"/>
            <a:ext cx="6488235" cy="26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Critical Thinking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6337300" cy="3733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the problem in a clear way</a:t>
            </a:r>
          </a:p>
          <a:p>
            <a:pPr>
              <a:defRPr/>
            </a:pPr>
            <a:r>
              <a:rPr lang="en-US" dirty="0" smtClean="0"/>
              <a:t>Identify the alternative views</a:t>
            </a:r>
          </a:p>
          <a:p>
            <a:pPr>
              <a:defRPr/>
            </a:pPr>
            <a:r>
              <a:rPr lang="en-US" dirty="0" smtClean="0"/>
              <a:t>Watch for fallacies in reasoning</a:t>
            </a:r>
          </a:p>
          <a:p>
            <a:pPr>
              <a:defRPr/>
            </a:pPr>
            <a:r>
              <a:rPr lang="en-US" dirty="0" smtClean="0"/>
              <a:t>Find at least 3 different answers</a:t>
            </a:r>
          </a:p>
          <a:p>
            <a:pPr>
              <a:defRPr/>
            </a:pPr>
            <a:r>
              <a:rPr lang="en-US" dirty="0" smtClean="0"/>
              <a:t>Construct your own reasonable view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Critical Thinking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57294"/>
              </p:ext>
            </p:extLst>
          </p:nvPr>
        </p:nvGraphicFramePr>
        <p:xfrm>
          <a:off x="2667000" y="21336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6" name="Clip" r:id="rId3" imgW="1678838" imgH="1866290" progId="MS_ClipArt_Gallery.2">
                  <p:embed/>
                </p:oleObj>
              </mc:Choice>
              <mc:Fallback>
                <p:oleObj name="Clip" r:id="rId3" imgW="1678838" imgH="18662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 for Critical Thinking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Beware of your mind-set.</a:t>
            </a:r>
          </a:p>
          <a:p>
            <a:pPr>
              <a:defRPr/>
            </a:pPr>
            <a:r>
              <a:rPr lang="en-US" dirty="0" smtClean="0"/>
              <a:t>Be willing to say, “I don’t know.”</a:t>
            </a:r>
          </a:p>
          <a:p>
            <a:pPr>
              <a:defRPr/>
            </a:pPr>
            <a:r>
              <a:rPr lang="en-US" dirty="0" smtClean="0"/>
              <a:t>Practice tolerance.</a:t>
            </a:r>
          </a:p>
          <a:p>
            <a:pPr>
              <a:defRPr/>
            </a:pPr>
            <a:r>
              <a:rPr lang="en-US" dirty="0" smtClean="0"/>
              <a:t>Understand different points of view.</a:t>
            </a:r>
          </a:p>
          <a:p>
            <a:pPr>
              <a:defRPr/>
            </a:pPr>
            <a:r>
              <a:rPr lang="en-US" dirty="0" smtClean="0"/>
              <a:t>Understand before criticizing.</a:t>
            </a:r>
          </a:p>
          <a:p>
            <a:pPr>
              <a:defRPr/>
            </a:pPr>
            <a:r>
              <a:rPr lang="en-US" dirty="0" smtClean="0"/>
              <a:t>Emotions get in the way of clear thinking.</a:t>
            </a:r>
          </a:p>
          <a:p>
            <a:pPr>
              <a:defRPr/>
            </a:pPr>
            <a:r>
              <a:rPr lang="en-US" dirty="0" smtClean="0"/>
              <a:t>Examine the source.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Questions for Critical Thinkers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7975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Who said it?</a:t>
            </a:r>
          </a:p>
          <a:p>
            <a:pPr>
              <a:defRPr/>
            </a:pPr>
            <a:r>
              <a:rPr lang="en-US" dirty="0" smtClean="0"/>
              <a:t>What makes the author think so?</a:t>
            </a:r>
          </a:p>
          <a:p>
            <a:pPr>
              <a:defRPr/>
            </a:pPr>
            <a:r>
              <a:rPr lang="en-US" dirty="0" smtClean="0"/>
              <a:t>So what?</a:t>
            </a:r>
          </a:p>
        </p:txBody>
      </p:sp>
      <p:pic>
        <p:nvPicPr>
          <p:cNvPr id="5" name="Picture 4" descr="http://www.clker.com/cliparts/9/1/4/0/11954322131712176739question_mark_naught101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8100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Critical Thinking and Moral Reasoning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87" y="1752600"/>
            <a:ext cx="2984613" cy="44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Level 1: Pre-Conventional Morality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Obedience and punishment: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not steal the drug because it is against the law.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steal the drug because the pharmacist is asking too much money for it.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Level 1: Pre-Conventional Morality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Individualism and exchange: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not steal the drug because he will be unhappy if he goes to prison. 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steal the drug because he will be happier if he can save his wife.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Level 2: Conventional 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Interpersonal relationships: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not steal the drug because stealing is bad and he is not a criminal.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steal the drug because he is a good husband and wants to take care of his wife. 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Level 2: Conventional 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Maintaining social order: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not steal the drug because the law prohibits stealing.  If everyone broke the law, there would be no order in society.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steal the drug, but be prepared</a:t>
            </a:r>
            <a:br>
              <a:rPr lang="en-US" dirty="0" smtClean="0"/>
            </a:br>
            <a:r>
              <a:rPr lang="en-US" dirty="0" smtClean="0"/>
              <a:t>to accept the punishment and repay the druggist.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69100" cy="508000"/>
          </a:xfrm>
        </p:spPr>
        <p:txBody>
          <a:bodyPr/>
          <a:lstStyle/>
          <a:p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“Now that I look back, I realize that a life predicated on being obedient and taking orders is a very comfortable life indeed.  Living in such a way reduces to a minimum one’s own need to think.”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14600" y="54102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--Adolph </a:t>
            </a:r>
            <a:r>
              <a:rPr lang="en-US" altLang="en-US" sz="2400" dirty="0" err="1"/>
              <a:t>Eichman</a:t>
            </a:r>
            <a:r>
              <a:rPr lang="en-US" altLang="en-US" sz="2400" dirty="0"/>
              <a:t> who played a central role</a:t>
            </a:r>
          </a:p>
          <a:p>
            <a:r>
              <a:rPr lang="en-US" altLang="en-US" sz="2400" dirty="0"/>
              <a:t>in the killing of six million Jews</a:t>
            </a:r>
          </a:p>
        </p:txBody>
      </p:sp>
    </p:spTree>
    <p:extLst>
      <p:ext uri="{BB962C8B-B14F-4D97-AF65-F5344CB8AC3E}">
        <p14:creationId xmlns:p14="http://schemas.microsoft.com/office/powerpoint/2010/main" val="13222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Level 3: Post-Conventional Morality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Social contract and individual rights: </a:t>
            </a:r>
            <a:r>
              <a:rPr lang="en-US" dirty="0" smtClean="0"/>
              <a:t>Heinz should not steal the drug because a scientist has a right to fair compensation which encourages new research.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Heinz should steal the drug because</a:t>
            </a:r>
            <a:br>
              <a:rPr lang="en-US" dirty="0" smtClean="0"/>
            </a:br>
            <a:r>
              <a:rPr lang="en-US" dirty="0" smtClean="0"/>
              <a:t>everyone has the right to life, regardless</a:t>
            </a:r>
            <a:br>
              <a:rPr lang="en-US" dirty="0" smtClean="0"/>
            </a:br>
            <a:r>
              <a:rPr lang="en-US" dirty="0" smtClean="0"/>
              <a:t>of the law.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Level 3: Post-Conventional Morality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FF00"/>
              </a:buCl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lvl="1" indent="0">
              <a:buClr>
                <a:srgbClr val="00FF00"/>
              </a:buClr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Universal principles: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r>
              <a:rPr lang="en-US" sz="2800" b="0" dirty="0" smtClean="0"/>
              <a:t>Heinz should not steal the drug because others  may need the drug just as badly and all lives are equally important. 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endParaRPr lang="en-US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Heinz should steal the drug because saving a human life is more important than property rights.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resolution does Kohlberg suggest?</a:t>
            </a:r>
            <a:endParaRPr lang="en-US" dirty="0"/>
          </a:p>
        </p:txBody>
      </p:sp>
      <p:pic>
        <p:nvPicPr>
          <p:cNvPr id="43011" name="Picture 2" descr="http://cdn.nursingcrib.com/wp-content/uploads/lawrence-kohlbe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24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 smtClean="0"/>
              <a:t>Creative Thinking</a:t>
            </a:r>
            <a:br>
              <a:rPr lang="en-US" i="1" dirty="0" smtClean="0"/>
            </a:b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5" y="2057400"/>
            <a:ext cx="6405070" cy="3601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Creative thinking is part of the critical thinking process.  Use it for: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Generating alternatives</a:t>
            </a:r>
          </a:p>
          <a:p>
            <a:pPr>
              <a:defRPr/>
            </a:pPr>
            <a:r>
              <a:rPr lang="en-US" smtClean="0"/>
              <a:t>Thinking of possibilities</a:t>
            </a:r>
          </a:p>
          <a:p>
            <a:pPr>
              <a:defRPr/>
            </a:pPr>
            <a:r>
              <a:rPr lang="en-US" smtClean="0"/>
              <a:t>Creative problem solving</a:t>
            </a:r>
          </a:p>
          <a:p>
            <a:pPr>
              <a:defRPr/>
            </a:pPr>
            <a:r>
              <a:rPr lang="en-US" smtClean="0"/>
              <a:t>Creating new ideas</a:t>
            </a:r>
          </a:p>
          <a:p>
            <a:pPr>
              <a:defRPr/>
            </a:pPr>
            <a:r>
              <a:rPr lang="en-US" smtClean="0"/>
              <a:t>Using more of your potential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Creative Individual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Asks, “Why?”</a:t>
            </a:r>
          </a:p>
          <a:p>
            <a:pPr>
              <a:defRPr/>
            </a:pPr>
            <a:r>
              <a:rPr lang="en-US" dirty="0" smtClean="0"/>
              <a:t>Is curious about the world</a:t>
            </a:r>
          </a:p>
          <a:p>
            <a:pPr>
              <a:defRPr/>
            </a:pPr>
            <a:r>
              <a:rPr lang="en-US" dirty="0" smtClean="0"/>
              <a:t>Looks at many possibilities or alternatives (divergent thinking)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Three S’s of Creativity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7772400" cy="4114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4000" smtClean="0"/>
              <a:t>Sensitivity</a:t>
            </a:r>
          </a:p>
          <a:p>
            <a:pPr>
              <a:buClr>
                <a:srgbClr val="FFCC00"/>
              </a:buClr>
              <a:defRPr/>
            </a:pPr>
            <a:r>
              <a:rPr lang="en-US" sz="4000" smtClean="0"/>
              <a:t>Synergy</a:t>
            </a:r>
          </a:p>
          <a:p>
            <a:pPr>
              <a:buClr>
                <a:srgbClr val="FFCC00"/>
              </a:buClr>
              <a:defRPr/>
            </a:pPr>
            <a:r>
              <a:rPr lang="en-US" sz="4000" smtClean="0"/>
              <a:t>Serendipity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2100263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S's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810000"/>
            <a:ext cx="7772400" cy="2590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 smtClean="0"/>
              <a:t>Uses the senses to discover the world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Asks, “Why does this happen?”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 “How can I do this?”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Problem finders as well as problem solvers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866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Sensitivity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  <p:bldP spid="665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3810000"/>
            <a:ext cx="7772400" cy="28194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 smtClean="0"/>
              <a:t>Two or more elements are associated in a new way and the result is greater than the sum of the parts.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Example: “Two heads are better than one.”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056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Synergy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7772400" cy="21336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 smtClean="0"/>
              <a:t>Unexpected discoveries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Lucky accidents</a:t>
            </a:r>
          </a:p>
          <a:p>
            <a:pPr>
              <a:buClr>
                <a:srgbClr val="FFCC00"/>
              </a:buClr>
              <a:defRPr/>
            </a:pPr>
            <a:r>
              <a:rPr lang="en-US" dirty="0" smtClean="0"/>
              <a:t>Some examples . . . .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Serendipity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Fallacies in Reasoning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Patterns of incorrect reasoning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895600" y="2819400"/>
          <a:ext cx="32670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1" name="Clip" r:id="rId3" imgW="1736446" imgH="1822399" progId="MS_ClipArt_Gallery.2">
                  <p:embed/>
                </p:oleObj>
              </mc:Choice>
              <mc:Fallback>
                <p:oleObj name="Clip" r:id="rId3" imgW="1736446" imgH="18223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2670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Serendipity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4725" y="1825625"/>
            <a:ext cx="740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Remember Alexander Fleming?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533650"/>
            <a:ext cx="5638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Serendipity: Duke Ellington</a:t>
            </a:r>
          </a:p>
        </p:txBody>
      </p:sp>
      <p:pic>
        <p:nvPicPr>
          <p:cNvPr id="52227" name="Picture 3" descr="j01892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5779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j0189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6462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1629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8150"/>
            <a:ext cx="472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134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7550"/>
            <a:ext cx="1981200" cy="9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888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14499"/>
            <a:ext cx="1371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Creative Thinking Techniques </a:t>
            </a:r>
          </a:p>
        </p:txBody>
      </p:sp>
      <p:pic>
        <p:nvPicPr>
          <p:cNvPr id="53251" name="Picture 3" descr="j02838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9300"/>
            <a:ext cx="35052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Brainstorming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Quantity without regard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    to quality as a first step</a:t>
            </a:r>
          </a:p>
          <a:p>
            <a:pPr>
              <a:defRPr/>
            </a:pPr>
            <a:r>
              <a:rPr lang="en-US" sz="2800" dirty="0" smtClean="0"/>
              <a:t>Time limit</a:t>
            </a:r>
          </a:p>
          <a:p>
            <a:pPr>
              <a:defRPr/>
            </a:pPr>
            <a:r>
              <a:rPr lang="en-US" sz="2800" dirty="0" smtClean="0"/>
              <a:t>Goal or quota</a:t>
            </a:r>
          </a:p>
          <a:p>
            <a:pPr>
              <a:defRPr/>
            </a:pPr>
            <a:r>
              <a:rPr lang="en-US" sz="2800" dirty="0" smtClean="0"/>
              <a:t>Wild and unusual is good</a:t>
            </a:r>
          </a:p>
          <a:p>
            <a:pPr>
              <a:defRPr/>
            </a:pPr>
            <a:r>
              <a:rPr lang="en-US" sz="2800" dirty="0" smtClean="0"/>
              <a:t>Use synergy by doing it in a group</a:t>
            </a:r>
          </a:p>
          <a:p>
            <a:pPr>
              <a:defRPr/>
            </a:pPr>
            <a:r>
              <a:rPr lang="en-US" sz="2800" dirty="0" smtClean="0"/>
              <a:t>Use fantasy and imagination</a:t>
            </a:r>
          </a:p>
          <a:p>
            <a:pPr>
              <a:defRPr/>
            </a:pPr>
            <a:r>
              <a:rPr lang="en-US" sz="2800" dirty="0" smtClean="0"/>
              <a:t>Select the best ideas as a last step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638800" y="1066800"/>
          <a:ext cx="3048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Clip" r:id="rId3" imgW="3604788" imgH="3465968" progId="MS_ClipArt_Gallery.2">
                  <p:embed/>
                </p:oleObj>
              </mc:Choice>
              <mc:Fallback>
                <p:oleObj name="Clip" r:id="rId3" imgW="3604788" imgH="346596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0480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Brainstorming Exercise:</a:t>
            </a:r>
            <a:br>
              <a:rPr lang="en-US" dirty="0" smtClean="0"/>
            </a:br>
            <a:r>
              <a:rPr lang="en-US" dirty="0" smtClean="0"/>
              <a:t>The Peanut</a:t>
            </a:r>
          </a:p>
        </p:txBody>
      </p:sp>
      <p:pic>
        <p:nvPicPr>
          <p:cNvPr id="216086" name="Picture 22" descr="http://www.publicdomainpictures.net/download-picture.php?adresar=10000&amp;soubor=1-119358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4456852" cy="2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Look at your peanut.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is this peanut like you?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22" descr="http://www.publicdomainpictures.net/download-picture.php?adresar=10000&amp;soubor=1-119358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8" y="3886200"/>
            <a:ext cx="3542452" cy="23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you come up with 10 answers in 3 minutes?</a:t>
            </a:r>
          </a:p>
        </p:txBody>
      </p:sp>
      <p:pic>
        <p:nvPicPr>
          <p:cNvPr id="57347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700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hear your creative ideas.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is this peanut like you?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It’s wrinkled, like me.</a:t>
            </a:r>
          </a:p>
          <a:p>
            <a:pPr>
              <a:defRPr/>
            </a:pPr>
            <a:r>
              <a:rPr lang="en-US" dirty="0" smtClean="0"/>
              <a:t>It’s brown, like me.</a:t>
            </a:r>
          </a:p>
          <a:p>
            <a:pPr>
              <a:defRPr/>
            </a:pPr>
            <a:r>
              <a:rPr lang="en-US" dirty="0" smtClean="0"/>
              <a:t>It cracks under pressure.</a:t>
            </a:r>
          </a:p>
          <a:p>
            <a:pPr>
              <a:defRPr/>
            </a:pPr>
            <a:r>
              <a:rPr lang="en-US" dirty="0" smtClean="0"/>
              <a:t>What you see is not always what you get.</a:t>
            </a:r>
          </a:p>
          <a:p>
            <a:pPr>
              <a:defRPr/>
            </a:pPr>
            <a:r>
              <a:rPr lang="en-US" dirty="0" smtClean="0"/>
              <a:t>Everyone is different.</a:t>
            </a:r>
          </a:p>
          <a:p>
            <a:pPr>
              <a:defRPr/>
            </a:pPr>
            <a:r>
              <a:rPr lang="en-US" dirty="0" smtClean="0"/>
              <a:t>It just sits in class.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is this peanut like going to college?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Let’s use some synergy and  work together on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Appeal to A Questionable Authority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Example: Using sports figures to endorse products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82" y="3124200"/>
            <a:ext cx="3260035" cy="2163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many answers can we come up with in 5 minutes?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You can </a:t>
            </a:r>
            <a:r>
              <a:rPr lang="en-US" dirty="0" smtClean="0"/>
              <a:t>build on </a:t>
            </a:r>
            <a:r>
              <a:rPr lang="en-US" dirty="0" smtClean="0">
                <a:solidFill>
                  <a:schemeClr val="tx1"/>
                </a:solidFill>
              </a:rPr>
              <a:t>other people’s ideas.</a:t>
            </a:r>
          </a:p>
        </p:txBody>
      </p:sp>
      <p:pic>
        <p:nvPicPr>
          <p:cNvPr id="61443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963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is this peanut like going to college?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There are 2 nuts inside.  One is the teacher and one is the student. </a:t>
            </a:r>
          </a:p>
          <a:p>
            <a:pPr>
              <a:defRPr/>
            </a:pPr>
            <a:r>
              <a:rPr lang="en-US" smtClean="0"/>
              <a:t>We’re all nuts to a degree!</a:t>
            </a:r>
          </a:p>
          <a:p>
            <a:pPr>
              <a:defRPr/>
            </a:pPr>
            <a:r>
              <a:rPr lang="en-US" smtClean="0"/>
              <a:t>College drives me nuts!</a:t>
            </a:r>
          </a:p>
          <a:p>
            <a:pPr>
              <a:defRPr/>
            </a:pPr>
            <a:r>
              <a:rPr lang="en-US" smtClean="0"/>
              <a:t>It’s rough.</a:t>
            </a:r>
          </a:p>
          <a:p>
            <a:pPr>
              <a:defRPr/>
            </a:pPr>
            <a:r>
              <a:rPr lang="en-US" smtClean="0"/>
              <a:t>We both went to class today.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Elements of Creativity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the pressure of a time limit.</a:t>
            </a:r>
          </a:p>
          <a:p>
            <a:pPr>
              <a:defRPr/>
            </a:pPr>
            <a:r>
              <a:rPr lang="en-US" dirty="0" smtClean="0"/>
              <a:t>Use a goal or quota.</a:t>
            </a:r>
          </a:p>
          <a:p>
            <a:pPr>
              <a:defRPr/>
            </a:pPr>
            <a:r>
              <a:rPr lang="en-US" dirty="0" smtClean="0"/>
              <a:t>Be relaxed.</a:t>
            </a:r>
          </a:p>
          <a:p>
            <a:pPr>
              <a:defRPr/>
            </a:pPr>
            <a:r>
              <a:rPr lang="en-US" dirty="0" smtClean="0"/>
              <a:t>Suspend judgment.</a:t>
            </a:r>
          </a:p>
          <a:p>
            <a:pPr>
              <a:defRPr/>
            </a:pPr>
            <a:r>
              <a:rPr lang="en-US" dirty="0" smtClean="0"/>
              <a:t>Focus your attention.</a:t>
            </a:r>
          </a:p>
          <a:p>
            <a:pPr>
              <a:defRPr/>
            </a:pPr>
            <a:r>
              <a:rPr lang="en-US" dirty="0" smtClean="0"/>
              <a:t>Have fun with it.</a:t>
            </a:r>
          </a:p>
          <a:p>
            <a:pPr>
              <a:defRPr/>
            </a:pPr>
            <a:r>
              <a:rPr lang="en-US" dirty="0" smtClean="0"/>
              <a:t>Use a different perspective.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More Techniques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82846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Relaxed Attention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 paradox of:</a:t>
            </a:r>
          </a:p>
          <a:p>
            <a:pPr lvl="1">
              <a:defRPr/>
            </a:pPr>
            <a:r>
              <a:rPr lang="en-US" dirty="0" smtClean="0"/>
              <a:t>Ho-hum </a:t>
            </a:r>
          </a:p>
          <a:p>
            <a:pPr lvl="1">
              <a:defRPr/>
            </a:pPr>
            <a:r>
              <a:rPr lang="en-US" dirty="0" smtClean="0"/>
              <a:t>Aha!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Relax and then focus. </a:t>
            </a:r>
          </a:p>
        </p:txBody>
      </p:sp>
      <p:graphicFrame>
        <p:nvGraphicFramePr>
          <p:cNvPr id="6554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16171"/>
              </p:ext>
            </p:extLst>
          </p:nvPr>
        </p:nvGraphicFramePr>
        <p:xfrm>
          <a:off x="6707187" y="3505200"/>
          <a:ext cx="23987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0" name="Clip" r:id="rId3" imgW="475488" imgH="663854" progId="MS_ClipArt_Gallery.2">
                  <p:embed/>
                </p:oleObj>
              </mc:Choice>
              <mc:Fallback>
                <p:oleObj name="Clip" r:id="rId3" imgW="475488" imgH="66385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505200"/>
                        <a:ext cx="2398713" cy="3352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Relaxed Attention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Think about it.</a:t>
            </a:r>
          </a:p>
          <a:p>
            <a:pPr>
              <a:defRPr/>
            </a:pPr>
            <a:r>
              <a:rPr lang="en-US" dirty="0" smtClean="0"/>
              <a:t>Relax and let it incubate.</a:t>
            </a:r>
          </a:p>
          <a:p>
            <a:pPr>
              <a:defRPr/>
            </a:pPr>
            <a:r>
              <a:rPr lang="en-US" dirty="0" smtClean="0"/>
              <a:t>The creative inspiration is the aha!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 Relaxed Attention in Studying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you get stuck on a problem, relax and come back to it later.</a:t>
            </a:r>
          </a:p>
          <a:p>
            <a:pPr>
              <a:defRPr/>
            </a:pPr>
            <a:r>
              <a:rPr lang="en-US" dirty="0" smtClean="0"/>
              <a:t>You are likely to come up with a creative inspiration while relaxing.</a:t>
            </a:r>
          </a:p>
          <a:p>
            <a:pPr>
              <a:defRPr/>
            </a:pPr>
            <a:r>
              <a:rPr lang="en-US" dirty="0" smtClean="0"/>
              <a:t>Come back to the problem and solve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Idea Files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Ideas you find interesting</a:t>
            </a:r>
          </a:p>
          <a:p>
            <a:pPr>
              <a:defRPr/>
            </a:pPr>
            <a:r>
              <a:rPr lang="en-US" dirty="0" smtClean="0"/>
              <a:t>Can you think of examples?</a:t>
            </a:r>
          </a:p>
        </p:txBody>
      </p:sp>
      <p:graphicFrame>
        <p:nvGraphicFramePr>
          <p:cNvPr id="6861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68101"/>
              </p:ext>
            </p:extLst>
          </p:nvPr>
        </p:nvGraphicFramePr>
        <p:xfrm>
          <a:off x="5949950" y="3200400"/>
          <a:ext cx="31940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8" name="Clip" r:id="rId3" imgW="1604772" imgH="1837030" progId="MS_ClipArt_Gallery.2">
                  <p:embed/>
                </p:oleObj>
              </mc:Choice>
              <mc:Fallback>
                <p:oleObj name="Clip" r:id="rId3" imgW="1604772" imgH="183703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200400"/>
                        <a:ext cx="31940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Visualization and Imagination</a:t>
            </a:r>
            <a:br>
              <a:rPr lang="en-US" smtClean="0"/>
            </a:br>
            <a:r>
              <a:rPr lang="en-US" smtClean="0"/>
              <a:t>Useful for: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400" smtClean="0"/>
              <a:t>Memory </a:t>
            </a:r>
          </a:p>
          <a:p>
            <a:pPr>
              <a:defRPr/>
            </a:pPr>
            <a:r>
              <a:rPr lang="en-US" sz="4400" smtClean="0"/>
              <a:t>Relaxation</a:t>
            </a:r>
          </a:p>
          <a:p>
            <a:pPr>
              <a:defRPr/>
            </a:pPr>
            <a:r>
              <a:rPr lang="en-US" sz="4400" smtClean="0"/>
              <a:t>Creativity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Using Visualization and Imagination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Jumping to Conclusions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 hasty generalization </a:t>
            </a:r>
          </a:p>
          <a:p>
            <a:pPr>
              <a:defRPr/>
            </a:pPr>
            <a:r>
              <a:rPr lang="en-US" dirty="0" smtClean="0"/>
              <a:t>Example: One college student does not pay back a loan.  The bank manager concludes that students are poor risks for loans.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Can you make the light go on?</a:t>
            </a:r>
          </a:p>
        </p:txBody>
      </p:sp>
      <p:pic>
        <p:nvPicPr>
          <p:cNvPr id="71683" name="Picture 3" descr="ag0000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Creativity Techniques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Read</a:t>
            </a:r>
          </a:p>
          <a:p>
            <a:pPr>
              <a:defRPr/>
            </a:pPr>
            <a:r>
              <a:rPr lang="en-US" dirty="0" smtClean="0"/>
              <a:t>Keep a journal</a:t>
            </a:r>
          </a:p>
          <a:p>
            <a:pPr>
              <a:defRPr/>
            </a:pPr>
            <a:r>
              <a:rPr lang="en-US" dirty="0" smtClean="0"/>
              <a:t>Think critically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508000"/>
          </a:xfrm>
        </p:spPr>
        <p:txBody>
          <a:bodyPr/>
          <a:lstStyle/>
          <a:p>
            <a:r>
              <a:rPr lang="en-US" sz="3200" dirty="0" smtClean="0"/>
              <a:t>Sum: Acquiring Wisdom and Knowledge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337300" cy="2667000"/>
          </a:xfrm>
        </p:spPr>
        <p:txBody>
          <a:bodyPr/>
          <a:lstStyle/>
          <a:p>
            <a:r>
              <a:rPr lang="en-US" dirty="0" smtClean="0"/>
              <a:t>Creativity</a:t>
            </a:r>
          </a:p>
          <a:p>
            <a:r>
              <a:rPr lang="en-US" dirty="0" smtClean="0"/>
              <a:t>Curiosity</a:t>
            </a:r>
          </a:p>
          <a:p>
            <a:r>
              <a:rPr lang="en-US" dirty="0" smtClean="0"/>
              <a:t>Love of learning</a:t>
            </a:r>
          </a:p>
          <a:p>
            <a:r>
              <a:rPr lang="en-US" dirty="0" smtClean="0"/>
              <a:t>Open-mindedness</a:t>
            </a:r>
          </a:p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Learn to Laugh at Life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46316"/>
              </p:ext>
            </p:extLst>
          </p:nvPr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http://www.surrey.ca/images/cos-master/pageImages/PeopleLaugh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Have a laugh at life and look around for happiness instead of sadness.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               --</a:t>
            </a:r>
            <a:r>
              <a:rPr lang="en-US" sz="3200" smtClean="0"/>
              <a:t>Red Skelton</a:t>
            </a:r>
            <a:endParaRPr lang="en-US" smtClean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8" name="Clip" r:id="rId3" imgW="4582562" imgH="3468986" progId="MS_ClipArt_Gallery.2">
                  <p:embed/>
                </p:oleObj>
              </mc:Choice>
              <mc:Fallback>
                <p:oleObj name="Clip" r:id="rId3" imgW="458256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9" name="Clip" r:id="rId5" imgW="4582562" imgH="3468986" progId="MS_ClipArt_Gallery.2">
                  <p:embed/>
                </p:oleObj>
              </mc:Choice>
              <mc:Fallback>
                <p:oleObj name="Clip" r:id="rId5" imgW="458256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Smiling produces serotonin which is a neurotransmitter linked with feelings of happiness.</a:t>
            </a:r>
          </a:p>
        </p:txBody>
      </p:sp>
      <p:pic>
        <p:nvPicPr>
          <p:cNvPr id="768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 smtClean="0"/>
              <a:t>So, smile and be happy.  Use your creativity to make some positive changes in your life.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Making Generalizations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Assume all members of the group are the same</a:t>
            </a:r>
          </a:p>
          <a:p>
            <a:pPr>
              <a:defRPr/>
            </a:pPr>
            <a:r>
              <a:rPr lang="en-US" dirty="0" smtClean="0"/>
              <a:t>Example:  All lawyers are greedy.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971800" y="3657600"/>
          <a:ext cx="28892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0" name="Clip" r:id="rId3" imgW="1782166" imgH="1784909" progId="MS_ClipArt_Gallery.2">
                  <p:embed/>
                </p:oleObj>
              </mc:Choice>
              <mc:Fallback>
                <p:oleObj name="Clip" r:id="rId3" imgW="1782166" imgH="178490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57600"/>
                        <a:ext cx="28892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Attacking the Person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attack the person rather than discussing the issue.</a:t>
            </a:r>
          </a:p>
          <a:p>
            <a:pPr>
              <a:defRPr/>
            </a:pPr>
            <a:r>
              <a:rPr lang="en-US" dirty="0" smtClean="0"/>
              <a:t>Example: Attacking the President to sidetrack the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90</TotalTime>
  <Words>1555</Words>
  <Application>Microsoft Office PowerPoint</Application>
  <PresentationFormat>On-screen Show (4:3)</PresentationFormat>
  <Paragraphs>295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Albertus Medium</vt:lpstr>
      <vt:lpstr>Arial</vt:lpstr>
      <vt:lpstr>Century Gothic</vt:lpstr>
      <vt:lpstr>Impact</vt:lpstr>
      <vt:lpstr>Monotype Sorts</vt:lpstr>
      <vt:lpstr>Tahoma</vt:lpstr>
      <vt:lpstr>Times New Roman</vt:lpstr>
      <vt:lpstr>template</vt:lpstr>
      <vt:lpstr>Clip</vt:lpstr>
      <vt:lpstr>Thinking Critically and Creatively</vt:lpstr>
      <vt:lpstr>“The function of education is to teach one to think intensively and to think critically.  Intelligence plus character—that is the goal of true education.”    Martin Luther King, Jr. </vt:lpstr>
      <vt:lpstr>Critical thinking is needed to solve the complex problems in the world today.</vt:lpstr>
      <vt:lpstr>For example: “Now that I look back, I realize that a life predicated on being obedient and taking orders is a very comfortable life indeed.  Living in such a way reduces to a minimum one’s own need to think.”</vt:lpstr>
      <vt:lpstr>Fallacies in Reasoning</vt:lpstr>
      <vt:lpstr>Appeal to A Questionable Authority</vt:lpstr>
      <vt:lpstr>Jumping to Conclusions</vt:lpstr>
      <vt:lpstr>Making Generalizations</vt:lpstr>
      <vt:lpstr>Attacking the Person </vt:lpstr>
      <vt:lpstr>Appeal to Common Belief</vt:lpstr>
      <vt:lpstr>Common Practice</vt:lpstr>
      <vt:lpstr>Appeal to Tradition</vt:lpstr>
      <vt:lpstr>Two Wrongs</vt:lpstr>
      <vt:lpstr>Slippery Slope</vt:lpstr>
      <vt:lpstr>Wishful Thinking</vt:lpstr>
      <vt:lpstr>Appeal to Fear or Scare Tactics</vt:lpstr>
      <vt:lpstr>Appeal to Pity</vt:lpstr>
      <vt:lpstr>Appeal to Loyalty</vt:lpstr>
      <vt:lpstr>Appeal to Prejudice</vt:lpstr>
      <vt:lpstr>Appeal to Vanity</vt:lpstr>
      <vt:lpstr>Post Hoc Reasoning or False  Causes</vt:lpstr>
      <vt:lpstr>Straw Men or Women</vt:lpstr>
      <vt:lpstr>Cult Behavior</vt:lpstr>
      <vt:lpstr>Critical Thinking out of the Box</vt:lpstr>
      <vt:lpstr>PowerPoint Presentation</vt:lpstr>
      <vt:lpstr>Critical Thinking Over the Internet</vt:lpstr>
      <vt:lpstr>Beware of Scams  </vt:lpstr>
      <vt:lpstr>How to Become a Critical Thinker</vt:lpstr>
      <vt:lpstr>Universal Standards to Assure Quality Thinking</vt:lpstr>
      <vt:lpstr>Alternative Views</vt:lpstr>
      <vt:lpstr>The Critical Thinking Process</vt:lpstr>
      <vt:lpstr>Exercise: Critical Thinking </vt:lpstr>
      <vt:lpstr>Tips for Critical Thinking</vt:lpstr>
      <vt:lpstr>Questions for Critical Thinkers</vt:lpstr>
      <vt:lpstr>Critical Thinking and Moral Reasoning</vt:lpstr>
      <vt:lpstr>Level 1: Pre-Conventional Morality</vt:lpstr>
      <vt:lpstr>Level 1: Pre-Conventional Morality</vt:lpstr>
      <vt:lpstr>Level 2: Conventional Morality</vt:lpstr>
      <vt:lpstr>Level 2: Conventional Morality</vt:lpstr>
      <vt:lpstr>Level 3: Post-Conventional Morality</vt:lpstr>
      <vt:lpstr>Level 3: Post-Conventional Morality</vt:lpstr>
      <vt:lpstr>What resolution does Kohlberg suggest?</vt:lpstr>
      <vt:lpstr>Creative Thinking </vt:lpstr>
      <vt:lpstr>Creative thinking is part of the critical thinking process.  Use it for:</vt:lpstr>
      <vt:lpstr>The Creative Individual</vt:lpstr>
      <vt:lpstr>The Three S’s of Creativity</vt:lpstr>
      <vt:lpstr>PowerPoint Presentation</vt:lpstr>
      <vt:lpstr>PowerPoint Presentation</vt:lpstr>
      <vt:lpstr>PowerPoint Presentation</vt:lpstr>
      <vt:lpstr>Serendipity</vt:lpstr>
      <vt:lpstr>Serendipity: Duke Ellington</vt:lpstr>
      <vt:lpstr>Creative Thinking Techniques </vt:lpstr>
      <vt:lpstr>Brainstorming</vt:lpstr>
      <vt:lpstr>Brainstorming Exercise: The Peanut</vt:lpstr>
      <vt:lpstr>Look at your peanut.  How is this peanut like you? </vt:lpstr>
      <vt:lpstr>Can you come up with 10 answers in 3 minutes?</vt:lpstr>
      <vt:lpstr>Let’s hear your creative ideas.</vt:lpstr>
      <vt:lpstr>How is this peanut like you?</vt:lpstr>
      <vt:lpstr>How is this peanut like going to college?  Let’s use some synergy and  work together on this one.</vt:lpstr>
      <vt:lpstr>How many answers can we come up with in 5 minutes?  You can build on other people’s ideas.</vt:lpstr>
      <vt:lpstr>How is this peanut like going to college?</vt:lpstr>
      <vt:lpstr>Elements of Creativity</vt:lpstr>
      <vt:lpstr>More Techniques</vt:lpstr>
      <vt:lpstr>Relaxed Attention</vt:lpstr>
      <vt:lpstr>Relaxed Attention</vt:lpstr>
      <vt:lpstr>Use Relaxed Attention in Studying</vt:lpstr>
      <vt:lpstr>Idea Files</vt:lpstr>
      <vt:lpstr>Visualization and Imagination Useful for:</vt:lpstr>
      <vt:lpstr>Exercise: Using Visualization and Imagination</vt:lpstr>
      <vt:lpstr>Can you make the light go on?</vt:lpstr>
      <vt:lpstr>More Creativity Techniques</vt:lpstr>
      <vt:lpstr>Sum: Acquiring Wisdom and Knowledge</vt:lpstr>
      <vt:lpstr>Keys to Success: Learn to Laugh at Life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2013-12-12T19:47:21Z</dcterms:created>
  <dcterms:modified xsi:type="dcterms:W3CDTF">2015-12-04T20:30:53Z</dcterms:modified>
</cp:coreProperties>
</file>